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06" r:id="rId33"/>
    <p:sldId id="288" r:id="rId34"/>
    <p:sldId id="289" r:id="rId35"/>
    <p:sldId id="291" r:id="rId36"/>
    <p:sldId id="292" r:id="rId37"/>
    <p:sldId id="305" r:id="rId38"/>
    <p:sldId id="307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8" r:id="rId51"/>
    <p:sldId id="309" r:id="rId52"/>
    <p:sldId id="310" r:id="rId53"/>
    <p:sldId id="304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0B9448-5F92-48B2-80C5-2D90107109B1}" v="4" dt="2024-04-30T11:27:19.3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85328" autoAdjust="0"/>
  </p:normalViewPr>
  <p:slideViewPr>
    <p:cSldViewPr snapToGrid="0">
      <p:cViewPr>
        <p:scale>
          <a:sx n="40" d="100"/>
          <a:sy n="40" d="100"/>
        </p:scale>
        <p:origin x="17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jal Save" userId="99ee663e0db162f6" providerId="LiveId" clId="{6A0B9448-5F92-48B2-80C5-2D90107109B1}"/>
    <pc:docChg chg="undo custSel addSld delSld modSld">
      <pc:chgData name="Pranjal Save" userId="99ee663e0db162f6" providerId="LiveId" clId="{6A0B9448-5F92-48B2-80C5-2D90107109B1}" dt="2024-04-30T11:27:51.657" v="39" actId="1076"/>
      <pc:docMkLst>
        <pc:docMk/>
      </pc:docMkLst>
      <pc:sldChg chg="modSp mod">
        <pc:chgData name="Pranjal Save" userId="99ee663e0db162f6" providerId="LiveId" clId="{6A0B9448-5F92-48B2-80C5-2D90107109B1}" dt="2024-04-30T10:18:51.865" v="8" actId="20577"/>
        <pc:sldMkLst>
          <pc:docMk/>
          <pc:sldMk cId="3437203448" sldId="256"/>
        </pc:sldMkLst>
        <pc:spChg chg="mod">
          <ac:chgData name="Pranjal Save" userId="99ee663e0db162f6" providerId="LiveId" clId="{6A0B9448-5F92-48B2-80C5-2D90107109B1}" dt="2024-04-30T10:18:51.865" v="8" actId="20577"/>
          <ac:spMkLst>
            <pc:docMk/>
            <pc:sldMk cId="3437203448" sldId="256"/>
            <ac:spMk id="4" creationId="{E1352D13-F050-F066-3CEF-8D3A5CBB4AFE}"/>
          </ac:spMkLst>
        </pc:spChg>
      </pc:sldChg>
      <pc:sldChg chg="del">
        <pc:chgData name="Pranjal Save" userId="99ee663e0db162f6" providerId="LiveId" clId="{6A0B9448-5F92-48B2-80C5-2D90107109B1}" dt="2024-04-30T09:53:04.633" v="0" actId="47"/>
        <pc:sldMkLst>
          <pc:docMk/>
          <pc:sldMk cId="2916307763" sldId="276"/>
        </pc:sldMkLst>
      </pc:sldChg>
      <pc:sldChg chg="new del">
        <pc:chgData name="Pranjal Save" userId="99ee663e0db162f6" providerId="LiveId" clId="{6A0B9448-5F92-48B2-80C5-2D90107109B1}" dt="2024-04-30T10:20:51.492" v="10" actId="680"/>
        <pc:sldMkLst>
          <pc:docMk/>
          <pc:sldMk cId="1302606935" sldId="305"/>
        </pc:sldMkLst>
      </pc:sldChg>
      <pc:sldChg chg="addSp new mod">
        <pc:chgData name="Pranjal Save" userId="99ee663e0db162f6" providerId="LiveId" clId="{6A0B9448-5F92-48B2-80C5-2D90107109B1}" dt="2024-04-30T10:21:06.274" v="12" actId="22"/>
        <pc:sldMkLst>
          <pc:docMk/>
          <pc:sldMk cId="1316308989" sldId="305"/>
        </pc:sldMkLst>
        <pc:picChg chg="add">
          <ac:chgData name="Pranjal Save" userId="99ee663e0db162f6" providerId="LiveId" clId="{6A0B9448-5F92-48B2-80C5-2D90107109B1}" dt="2024-04-30T10:21:06.274" v="12" actId="22"/>
          <ac:picMkLst>
            <pc:docMk/>
            <pc:sldMk cId="1316308989" sldId="305"/>
            <ac:picMk id="4" creationId="{6BE1BE88-6776-9A9A-2F5B-D786EE8ECABE}"/>
          </ac:picMkLst>
        </pc:picChg>
      </pc:sldChg>
      <pc:sldChg chg="addSp new mod">
        <pc:chgData name="Pranjal Save" userId="99ee663e0db162f6" providerId="LiveId" clId="{6A0B9448-5F92-48B2-80C5-2D90107109B1}" dt="2024-04-30T10:31:33.041" v="14" actId="22"/>
        <pc:sldMkLst>
          <pc:docMk/>
          <pc:sldMk cId="205518833" sldId="306"/>
        </pc:sldMkLst>
        <pc:picChg chg="add">
          <ac:chgData name="Pranjal Save" userId="99ee663e0db162f6" providerId="LiveId" clId="{6A0B9448-5F92-48B2-80C5-2D90107109B1}" dt="2024-04-30T10:31:33.041" v="14" actId="22"/>
          <ac:picMkLst>
            <pc:docMk/>
            <pc:sldMk cId="205518833" sldId="306"/>
            <ac:picMk id="3" creationId="{BAF92BEF-481E-0000-435F-0CD56C68E41F}"/>
          </ac:picMkLst>
        </pc:picChg>
      </pc:sldChg>
      <pc:sldChg chg="addSp modSp new mod">
        <pc:chgData name="Pranjal Save" userId="99ee663e0db162f6" providerId="LiveId" clId="{6A0B9448-5F92-48B2-80C5-2D90107109B1}" dt="2024-04-30T10:53:17.762" v="20" actId="1076"/>
        <pc:sldMkLst>
          <pc:docMk/>
          <pc:sldMk cId="1593277481" sldId="307"/>
        </pc:sldMkLst>
        <pc:picChg chg="add mod modCrop">
          <ac:chgData name="Pranjal Save" userId="99ee663e0db162f6" providerId="LiveId" clId="{6A0B9448-5F92-48B2-80C5-2D90107109B1}" dt="2024-04-30T10:53:17.762" v="20" actId="1076"/>
          <ac:picMkLst>
            <pc:docMk/>
            <pc:sldMk cId="1593277481" sldId="307"/>
            <ac:picMk id="4" creationId="{6B3990C3-92B2-3AEB-AC5B-AAF0E00E049D}"/>
          </ac:picMkLst>
        </pc:picChg>
      </pc:sldChg>
      <pc:sldChg chg="addSp new mod">
        <pc:chgData name="Pranjal Save" userId="99ee663e0db162f6" providerId="LiveId" clId="{6A0B9448-5F92-48B2-80C5-2D90107109B1}" dt="2024-04-30T11:26:08.095" v="22" actId="22"/>
        <pc:sldMkLst>
          <pc:docMk/>
          <pc:sldMk cId="2132081389" sldId="308"/>
        </pc:sldMkLst>
        <pc:picChg chg="add">
          <ac:chgData name="Pranjal Save" userId="99ee663e0db162f6" providerId="LiveId" clId="{6A0B9448-5F92-48B2-80C5-2D90107109B1}" dt="2024-04-30T11:26:08.095" v="22" actId="22"/>
          <ac:picMkLst>
            <pc:docMk/>
            <pc:sldMk cId="2132081389" sldId="308"/>
            <ac:picMk id="4" creationId="{C3F6A715-E3D5-F949-C457-080139300173}"/>
          </ac:picMkLst>
        </pc:picChg>
      </pc:sldChg>
      <pc:sldChg chg="addSp modSp new mod">
        <pc:chgData name="Pranjal Save" userId="99ee663e0db162f6" providerId="LiveId" clId="{6A0B9448-5F92-48B2-80C5-2D90107109B1}" dt="2024-04-30T11:26:57.718" v="25"/>
        <pc:sldMkLst>
          <pc:docMk/>
          <pc:sldMk cId="567919673" sldId="309"/>
        </pc:sldMkLst>
        <pc:picChg chg="add mod">
          <ac:chgData name="Pranjal Save" userId="99ee663e0db162f6" providerId="LiveId" clId="{6A0B9448-5F92-48B2-80C5-2D90107109B1}" dt="2024-04-30T11:26:57.718" v="25"/>
          <ac:picMkLst>
            <pc:docMk/>
            <pc:sldMk cId="567919673" sldId="309"/>
            <ac:picMk id="4" creationId="{3551F545-4BA5-EC3F-28E1-654D1B36301D}"/>
          </ac:picMkLst>
        </pc:picChg>
      </pc:sldChg>
      <pc:sldChg chg="addSp delSp modSp new mod">
        <pc:chgData name="Pranjal Save" userId="99ee663e0db162f6" providerId="LiveId" clId="{6A0B9448-5F92-48B2-80C5-2D90107109B1}" dt="2024-04-30T11:27:51.657" v="39" actId="1076"/>
        <pc:sldMkLst>
          <pc:docMk/>
          <pc:sldMk cId="1540194908" sldId="310"/>
        </pc:sldMkLst>
        <pc:graphicFrameChg chg="add del mod modGraphic">
          <ac:chgData name="Pranjal Save" userId="99ee663e0db162f6" providerId="LiveId" clId="{6A0B9448-5F92-48B2-80C5-2D90107109B1}" dt="2024-04-30T11:27:19.093" v="32" actId="21"/>
          <ac:graphicFrameMkLst>
            <pc:docMk/>
            <pc:sldMk cId="1540194908" sldId="310"/>
            <ac:graphicFrameMk id="3" creationId="{5EAF0A97-0448-82AB-B6A6-F53698A01CEA}"/>
          </ac:graphicFrameMkLst>
        </pc:graphicFrameChg>
        <pc:graphicFrameChg chg="add mod modGraphic">
          <ac:chgData name="Pranjal Save" userId="99ee663e0db162f6" providerId="LiveId" clId="{6A0B9448-5F92-48B2-80C5-2D90107109B1}" dt="2024-04-30T11:27:51.657" v="39" actId="1076"/>
          <ac:graphicFrameMkLst>
            <pc:docMk/>
            <pc:sldMk cId="1540194908" sldId="310"/>
            <ac:graphicFrameMk id="4" creationId="{5EAF0A97-0448-82AB-B6A6-F53698A01CEA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3D05-DD63-474D-871E-5C95C70943CA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4AA9B-ADBB-4FAF-8894-58D507BE14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91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14AA9B-ADBB-4FAF-8894-58D507BE14A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929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49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43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59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0380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528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014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888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886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23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743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342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7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090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6874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208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99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820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93C89FF-6C8B-43A4-A803-E80F3EADCF06}" type="datetimeFigureOut">
              <a:rPr lang="en-IN" smtClean="0"/>
              <a:t>30-04-2024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8BBBDAC-3B93-4690-990F-B65A1C9EA2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00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32CAD-7675-0B82-E9A8-530F874A7E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3E671D-DA1F-3F90-E2EF-A2EFD84A0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3343" y="4771101"/>
            <a:ext cx="5817326" cy="85029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1026" name="Picture 2" descr="Online Speed Revision Application for ...">
            <a:extLst>
              <a:ext uri="{FF2B5EF4-FFF2-40B4-BE49-F238E27FC236}">
                <a16:creationId xmlns:a16="http://schemas.microsoft.com/office/drawing/2014/main" id="{5508D927-E17D-9DFB-549C-0747C8198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34"/>
          <a:stretch/>
        </p:blipFill>
        <p:spPr bwMode="auto">
          <a:xfrm>
            <a:off x="0" y="1122363"/>
            <a:ext cx="4816248" cy="446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lims Rapid Revision 2022: Don't Panic, Be Rapid. Launching on 4th March.">
            <a:extLst>
              <a:ext uri="{FF2B5EF4-FFF2-40B4-BE49-F238E27FC236}">
                <a16:creationId xmlns:a16="http://schemas.microsoft.com/office/drawing/2014/main" id="{735DF844-2AC0-678B-AC7B-46A54463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248" y="1426029"/>
            <a:ext cx="7271657" cy="390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352D13-F050-F066-3CEF-8D3A5CBB4AFE}"/>
              </a:ext>
            </a:extLst>
          </p:cNvPr>
          <p:cNvSpPr/>
          <p:nvPr/>
        </p:nvSpPr>
        <p:spPr>
          <a:xfrm>
            <a:off x="6190229" y="4163464"/>
            <a:ext cx="4523695" cy="58010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30</a:t>
            </a:r>
            <a:r>
              <a:rPr lang="en-IN" baseline="30000" dirty="0"/>
              <a:t>th</a:t>
            </a:r>
            <a:r>
              <a:rPr lang="en-IN" dirty="0"/>
              <a:t> April 4.00PM.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9E39D4-7AB9-26F0-8438-F9EBB67F8426}"/>
              </a:ext>
            </a:extLst>
          </p:cNvPr>
          <p:cNvSpPr/>
          <p:nvPr/>
        </p:nvSpPr>
        <p:spPr>
          <a:xfrm>
            <a:off x="6190230" y="3429001"/>
            <a:ext cx="2061142" cy="2939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Chapter -1,5,6</a:t>
            </a:r>
          </a:p>
        </p:txBody>
      </p:sp>
      <p:pic>
        <p:nvPicPr>
          <p:cNvPr id="1032" name="Picture 8" descr="Java (programming language) - Wikipedia">
            <a:extLst>
              <a:ext uri="{FF2B5EF4-FFF2-40B4-BE49-F238E27FC236}">
                <a16:creationId xmlns:a16="http://schemas.microsoft.com/office/drawing/2014/main" id="{305BF895-01A2-B1E8-6F72-2F04285B3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87" y="1802152"/>
            <a:ext cx="848427" cy="155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20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B5B5-B5ED-5010-AE89-154AEA1F4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25D58-A0E2-05D7-3986-B4546B040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2.Explicit type-casting: </a:t>
            </a:r>
          </a:p>
          <a:p>
            <a:r>
              <a:rPr lang="en-US" dirty="0"/>
              <a:t>• Explicit type-casting performed via a type-casting operator in the prefix form of (new-type) operand. </a:t>
            </a:r>
          </a:p>
          <a:p>
            <a:r>
              <a:rPr lang="en-US" dirty="0"/>
              <a:t>• Type-casting forces an explicit conversion of type of a value. Type casting is an operation which takes one operand, operates on it and returns an equivalent value in the specified type. </a:t>
            </a:r>
          </a:p>
          <a:p>
            <a:r>
              <a:rPr lang="en-US" dirty="0"/>
              <a:t>Syntax: </a:t>
            </a:r>
            <a:r>
              <a:rPr lang="en-US" dirty="0" err="1"/>
              <a:t>newValue</a:t>
            </a:r>
            <a:r>
              <a:rPr lang="en-US" dirty="0"/>
              <a:t> = (typecast)value;</a:t>
            </a:r>
          </a:p>
          <a:p>
            <a:r>
              <a:rPr lang="en-US" dirty="0"/>
              <a:t>Example: double f = 3.5; int </a:t>
            </a:r>
            <a:r>
              <a:rPr lang="en-US" dirty="0" err="1"/>
              <a:t>i</a:t>
            </a:r>
            <a:r>
              <a:rPr lang="en-US" dirty="0"/>
              <a:t>; </a:t>
            </a:r>
          </a:p>
          <a:p>
            <a:r>
              <a:rPr lang="en-US" dirty="0"/>
              <a:t>                   </a:t>
            </a:r>
            <a:r>
              <a:rPr lang="en-US" dirty="0" err="1"/>
              <a:t>i</a:t>
            </a:r>
            <a:r>
              <a:rPr lang="en-US" dirty="0"/>
              <a:t> = (int)f; // it cast double value 3.5 to int 3.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559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1F934-121A-19D4-BD63-E4D0E4908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091F8-F555-1507-1F04-A898F17B1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13449"/>
            <a:ext cx="10353762" cy="4058751"/>
          </a:xfrm>
        </p:spPr>
        <p:txBody>
          <a:bodyPr/>
          <a:lstStyle/>
          <a:p>
            <a:r>
              <a:rPr lang="en-US" dirty="0"/>
              <a:t>Widening Conversion: The rule is to promote the smaller type to bigger type to prevent loss of precision, known as Widening Conversion.</a:t>
            </a:r>
          </a:p>
          <a:p>
            <a:endParaRPr lang="en-US" dirty="0"/>
          </a:p>
          <a:p>
            <a:r>
              <a:rPr lang="en-US" dirty="0"/>
              <a:t>Narrowing Casting: Explicit type cast is requires to Narrowing conversion to inform the compiler that you are aware of the possible loss of precision.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5769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7DCC-618F-CB65-E2BC-E94C902AC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Question4 - Primitive Data types and its sizes.(4marks)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E5488-E9E9-3E72-78F5-5C9C3574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Primitive data types are simple and predefined types like integers and </a:t>
            </a:r>
            <a:r>
              <a:rPr lang="en-US" b="0" i="0" dirty="0" err="1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booleans</a:t>
            </a:r>
            <a:r>
              <a:rPr lang="en-US" b="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, used for basic data storage, whereas non-primitive structures like arrays and lists are more complex, designed for organizing collections of data and enabling advanced data manipulation.</a:t>
            </a:r>
          </a:p>
          <a:p>
            <a:r>
              <a:rPr lang="en-US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Google Sans"/>
              </a:rPr>
              <a:t>They are inbuilt and understood by compiler.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A2671-4A12-5D34-EFB2-69941279A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r="11381" b="5366"/>
          <a:stretch/>
        </p:blipFill>
        <p:spPr>
          <a:xfrm>
            <a:off x="8329960" y="262053"/>
            <a:ext cx="3222703" cy="6333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75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1D42-7E61-2719-14D9-3FAAE60B0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Question5. Scope of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8D83A-6289-42CD-330C-A5449F841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is name of reserved area allocated in memory. </a:t>
            </a:r>
          </a:p>
          <a:p>
            <a:r>
              <a:rPr lang="en-US" dirty="0"/>
              <a:t>E.G. – int data = 50; // Here data is variable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BFB25-DEE4-BD1D-97C8-C38D6921E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4" t="36097" r="11006" b="8889"/>
          <a:stretch/>
        </p:blipFill>
        <p:spPr>
          <a:xfrm>
            <a:off x="913795" y="2888166"/>
            <a:ext cx="9523143" cy="37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48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D908-90B6-F451-B766-5E519957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7D3A2-6521-2FDB-19AC-67F4BAB5DA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Arithematics</a:t>
            </a:r>
            <a:r>
              <a:rPr lang="en-IN" dirty="0"/>
              <a:t>   :   +,-,*,/,%,^</a:t>
            </a:r>
          </a:p>
          <a:p>
            <a:r>
              <a:rPr lang="en-IN" dirty="0"/>
              <a:t>Increment Decrement  :  ++,--</a:t>
            </a:r>
          </a:p>
          <a:p>
            <a:r>
              <a:rPr lang="en-IN" dirty="0"/>
              <a:t>Relational operator : ==,!=,&gt;,&lt;,&gt;=,&lt;=</a:t>
            </a:r>
          </a:p>
          <a:p>
            <a:r>
              <a:rPr lang="en-IN" dirty="0"/>
              <a:t>Logical : &amp;&amp; || !</a:t>
            </a:r>
          </a:p>
          <a:p>
            <a:r>
              <a:rPr lang="en-IN" dirty="0"/>
              <a:t>Bitwise : &amp; &gt;&gt; &lt;&lt; ^=</a:t>
            </a:r>
          </a:p>
          <a:p>
            <a:r>
              <a:rPr lang="en-IN" dirty="0"/>
              <a:t>Assignment operator ;;; same all </a:t>
            </a:r>
            <a:r>
              <a:rPr lang="en-IN" dirty="0" err="1"/>
              <a:t>arithematic</a:t>
            </a:r>
            <a:r>
              <a:rPr lang="en-IN" dirty="0"/>
              <a:t> only (c+=a)…….c=</a:t>
            </a:r>
            <a:r>
              <a:rPr lang="en-IN" dirty="0" err="1"/>
              <a:t>c+a</a:t>
            </a:r>
            <a:r>
              <a:rPr lang="en-IN" dirty="0"/>
              <a:t>;</a:t>
            </a:r>
          </a:p>
          <a:p>
            <a:endParaRPr lang="en-IN" dirty="0"/>
          </a:p>
          <a:p>
            <a:r>
              <a:rPr lang="en-IN" dirty="0"/>
              <a:t>Math function ……syntax </a:t>
            </a:r>
            <a:r>
              <a:rPr lang="en-IN" dirty="0" err="1"/>
              <a:t>math.operator</a:t>
            </a:r>
            <a:r>
              <a:rPr lang="en-IN" dirty="0"/>
              <a:t>/function (value)</a:t>
            </a:r>
          </a:p>
          <a:p>
            <a:r>
              <a:rPr lang="en-IN" dirty="0"/>
              <a:t>Example …. </a:t>
            </a:r>
            <a:r>
              <a:rPr lang="en-IN" dirty="0" err="1"/>
              <a:t>Math.power</a:t>
            </a:r>
            <a:r>
              <a:rPr lang="en-IN" dirty="0"/>
              <a:t>(3,5)  </a:t>
            </a:r>
          </a:p>
        </p:txBody>
      </p:sp>
    </p:spTree>
    <p:extLst>
      <p:ext uri="{BB962C8B-B14F-4D97-AF65-F5344CB8AC3E}">
        <p14:creationId xmlns:p14="http://schemas.microsoft.com/office/powerpoint/2010/main" val="1375600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E44E-7871-FCB8-E065-6CB13D72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Decesion</a:t>
            </a:r>
            <a:r>
              <a:rPr lang="en-IN" dirty="0"/>
              <a:t> making and looping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99966-3951-1A84-5223-53107CED1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Control structures …………….. Do while ,</a:t>
            </a:r>
            <a:r>
              <a:rPr lang="en-IN" dirty="0" err="1"/>
              <a:t>while,for</a:t>
            </a:r>
            <a:r>
              <a:rPr lang="en-IN" dirty="0"/>
              <a:t> loops</a:t>
            </a:r>
          </a:p>
          <a:p>
            <a:endParaRPr lang="en-IN" dirty="0"/>
          </a:p>
          <a:p>
            <a:r>
              <a:rPr lang="en-IN" dirty="0" err="1"/>
              <a:t>Decsison</a:t>
            </a:r>
            <a:r>
              <a:rPr lang="en-IN" dirty="0"/>
              <a:t> control……….if , if-</a:t>
            </a:r>
            <a:r>
              <a:rPr lang="en-IN" dirty="0" err="1"/>
              <a:t>else,nested</a:t>
            </a:r>
            <a:r>
              <a:rPr lang="en-IN" dirty="0"/>
              <a:t> if-else , if-else </a:t>
            </a:r>
            <a:r>
              <a:rPr lang="en-IN" dirty="0" err="1"/>
              <a:t>ladder,switch</a:t>
            </a:r>
            <a:r>
              <a:rPr lang="en-IN" dirty="0"/>
              <a:t> </a:t>
            </a:r>
            <a:r>
              <a:rPr lang="en-IN" dirty="0" err="1"/>
              <a:t>case,nested</a:t>
            </a:r>
            <a:r>
              <a:rPr lang="en-IN" dirty="0"/>
              <a:t> switch case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Juming</a:t>
            </a:r>
            <a:r>
              <a:rPr lang="en-IN" dirty="0"/>
              <a:t> statements ….. Goto …break…return…continue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648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BAD3-B6B5-B551-4488-5D942A078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57" y="436609"/>
            <a:ext cx="11575571" cy="970450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Define a class employee with data members ‘empid’, ‘name’ and ‘salary’. Accept data for three objects and display it.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AAC7E-7699-C7D2-B4FE-763AE56AA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E0050-C9B6-CA4C-E607-0B0C41ADE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5" t="15556" r="38277" b="28108"/>
          <a:stretch/>
        </p:blipFill>
        <p:spPr>
          <a:xfrm>
            <a:off x="122057" y="1830051"/>
            <a:ext cx="7030893" cy="3863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0DF181-596F-DE18-0726-4B8759181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30450" r="38987" b="26306"/>
          <a:stretch/>
        </p:blipFill>
        <p:spPr>
          <a:xfrm>
            <a:off x="5161107" y="3892378"/>
            <a:ext cx="7030893" cy="296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2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F9E5-22BA-6C16-4017-8C2CD145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Output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9716B-6D17-CDAE-690A-A83DDF28A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941" y="2120072"/>
            <a:ext cx="10353762" cy="4058751"/>
          </a:xfrm>
        </p:spPr>
        <p:txBody>
          <a:bodyPr>
            <a:normAutofit fontScale="92500" lnSpcReduction="20000"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Same Code as above –</a:t>
            </a:r>
          </a:p>
          <a:p>
            <a:r>
              <a:rPr lang="en-US" dirty="0"/>
              <a:t>Define a class circle having data members Pi and radius. Initialize and display values of data members also calculate area of circle and display it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EDB8F-A22F-395E-F40E-D92BABB677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61" t="34415" r="13040" b="31351"/>
          <a:stretch/>
        </p:blipFill>
        <p:spPr>
          <a:xfrm>
            <a:off x="654907" y="1149622"/>
            <a:ext cx="9912090" cy="364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58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C9887-B632-E284-85AA-E2C11340A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244" y="201827"/>
            <a:ext cx="4733243" cy="626076"/>
          </a:xfrm>
        </p:spPr>
        <p:txBody>
          <a:bodyPr>
            <a:normAutofit fontScale="90000"/>
          </a:bodyPr>
          <a:lstStyle/>
          <a:p>
            <a:r>
              <a:rPr lang="en-IN" dirty="0"/>
              <a:t>Armstrong no 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D1E6DC-F781-5370-B1D0-98174CD59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633" t="12431" r="36121" b="11162"/>
          <a:stretch/>
        </p:blipFill>
        <p:spPr>
          <a:xfrm>
            <a:off x="0" y="827902"/>
            <a:ext cx="7846541" cy="60300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0F04C2-E075-1289-EE2F-EA1F19CAB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955" r="62500" b="7748"/>
          <a:stretch/>
        </p:blipFill>
        <p:spPr>
          <a:xfrm>
            <a:off x="7620000" y="827901"/>
            <a:ext cx="4572000" cy="1186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8BD993-B80B-BFA5-8E5E-98AEEE5BAE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856" r="66655"/>
          <a:stretch/>
        </p:blipFill>
        <p:spPr>
          <a:xfrm>
            <a:off x="7747687" y="3842950"/>
            <a:ext cx="4065373" cy="165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1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41108-2D29-3F2D-573D-539A826B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Prime no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36AFF-8B3C-90CC-8900-682C0DE76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755" t="41807" r="5129" b="14510"/>
          <a:stretch/>
        </p:blipFill>
        <p:spPr>
          <a:xfrm>
            <a:off x="3731740" y="1580050"/>
            <a:ext cx="5177482" cy="5503471"/>
          </a:xfrm>
        </p:spPr>
      </p:pic>
    </p:spTree>
    <p:extLst>
      <p:ext uri="{BB962C8B-B14F-4D97-AF65-F5344CB8AC3E}">
        <p14:creationId xmlns:p14="http://schemas.microsoft.com/office/powerpoint/2010/main" val="50039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BBE20-3EB5-9451-9546-63EA49E4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4704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D57CA-BCC8-4542-0C10-7FF52E933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 descr="Unit 1]Basic syntactical construct in java|Prof Rajesh Tiwari">
            <a:extLst>
              <a:ext uri="{FF2B5EF4-FFF2-40B4-BE49-F238E27FC236}">
                <a16:creationId xmlns:a16="http://schemas.microsoft.com/office/drawing/2014/main" id="{EEA95EB0-FF59-701B-935E-B2B8F7CC8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4" t="14102" b="13782"/>
          <a:stretch/>
        </p:blipFill>
        <p:spPr bwMode="auto">
          <a:xfrm>
            <a:off x="99562" y="119746"/>
            <a:ext cx="8477651" cy="664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077D1F-D634-C3F0-D1E4-A55835DABE86}"/>
              </a:ext>
            </a:extLst>
          </p:cNvPr>
          <p:cNvSpPr/>
          <p:nvPr/>
        </p:nvSpPr>
        <p:spPr>
          <a:xfrm>
            <a:off x="7913915" y="1220817"/>
            <a:ext cx="5050971" cy="45284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IN" sz="5700" b="1" dirty="0">
                <a:solidFill>
                  <a:schemeClr val="tx1"/>
                </a:solidFill>
              </a:rPr>
              <a:t>Weightage  10marks</a:t>
            </a:r>
          </a:p>
        </p:txBody>
      </p:sp>
    </p:spTree>
    <p:extLst>
      <p:ext uri="{BB962C8B-B14F-4D97-AF65-F5344CB8AC3E}">
        <p14:creationId xmlns:p14="http://schemas.microsoft.com/office/powerpoint/2010/main" val="4099087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2323-DC06-EA47-66C9-2A849E04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Expected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B479D-345C-3B7D-AB59-23689D3A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program to Find factorial of given number . </a:t>
            </a:r>
          </a:p>
          <a:p>
            <a:endParaRPr lang="en-US" dirty="0"/>
          </a:p>
          <a:p>
            <a:r>
              <a:rPr lang="en-US" dirty="0"/>
              <a:t>WAP for Fibonacci series for given number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834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C5F794-05B3-234C-CF50-7D5A837308E6}"/>
              </a:ext>
            </a:extLst>
          </p:cNvPr>
          <p:cNvSpPr/>
          <p:nvPr/>
        </p:nvSpPr>
        <p:spPr>
          <a:xfrm>
            <a:off x="59724" y="834081"/>
            <a:ext cx="12072551" cy="51898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b="1" dirty="0"/>
              <a:t>Unit 5  :Java applets and Graphics programming </a:t>
            </a:r>
          </a:p>
          <a:p>
            <a:pPr algn="ctr"/>
            <a:r>
              <a:rPr lang="en-IN" sz="4800" b="1" dirty="0"/>
              <a:t>Weightage- 10marks</a:t>
            </a:r>
          </a:p>
        </p:txBody>
      </p:sp>
    </p:spTree>
    <p:extLst>
      <p:ext uri="{BB962C8B-B14F-4D97-AF65-F5344CB8AC3E}">
        <p14:creationId xmlns:p14="http://schemas.microsoft.com/office/powerpoint/2010/main" val="1126671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34754F-F00E-0100-0D68-F03ED26B4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6" t="21622" r="16993" b="34774"/>
          <a:stretch/>
        </p:blipFill>
        <p:spPr>
          <a:xfrm>
            <a:off x="197707" y="1112107"/>
            <a:ext cx="12046409" cy="442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29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3C55C7-8352-4D83-504C-B4AABE85F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89" t="18739" r="6047" b="11171"/>
          <a:stretch/>
        </p:blipFill>
        <p:spPr>
          <a:xfrm>
            <a:off x="98854" y="123566"/>
            <a:ext cx="12093146" cy="59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2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010605-1E7C-89DE-E768-5958442A6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4" t="19099" r="16892" b="36623"/>
          <a:stretch/>
        </p:blipFill>
        <p:spPr>
          <a:xfrm>
            <a:off x="0" y="894178"/>
            <a:ext cx="12534132" cy="46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30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518E80-DF94-AFD6-1D53-6DAF48FB5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65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6BFEE1-1273-3B94-1ED4-5017E2AE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26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4B8C9-D849-5EEA-5DC0-7C7E6607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96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600B0-5D5D-2BF8-E487-C5E678B2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710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E136A-FC22-15B0-30E3-B61700633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8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C63FF-6A37-9CA5-FC0D-5071223C1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IN" b="1" u="sng" dirty="0"/>
              <a:t>Question1- Explain Any four Features of Java .(4)</a:t>
            </a:r>
            <a:br>
              <a:rPr lang="en-IN" b="1" u="sng" dirty="0"/>
            </a:br>
            <a:r>
              <a:rPr lang="en-IN" b="1" u="sng" dirty="0"/>
              <a:t>Or List any eight Features of Java(2M)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FEE0D-80E5-BDD6-D7E9-419CB287F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1.Simple </a:t>
            </a:r>
          </a:p>
          <a:p>
            <a:r>
              <a:rPr lang="en-US" dirty="0"/>
              <a:t>• JAVA is Easy to write and more readable and eye catching</a:t>
            </a:r>
          </a:p>
          <a:p>
            <a:r>
              <a:rPr lang="en-US" dirty="0"/>
              <a:t>• JAVA has a concise, cohesive set of features that makes it easy to learn and use.</a:t>
            </a:r>
          </a:p>
          <a:p>
            <a:r>
              <a:rPr lang="en-US" dirty="0"/>
              <a:t> • Most of the concepts are drawn from C++ thus making JAVA learning simpler </a:t>
            </a:r>
          </a:p>
          <a:p>
            <a:endParaRPr lang="en-US" dirty="0"/>
          </a:p>
          <a:p>
            <a:r>
              <a:rPr lang="en-US" b="1" u="sng" dirty="0"/>
              <a:t>2.Object-Oriented</a:t>
            </a:r>
          </a:p>
          <a:p>
            <a:r>
              <a:rPr lang="en-US" dirty="0"/>
              <a:t> • JAVA programming is object-oriented programming language </a:t>
            </a:r>
          </a:p>
          <a:p>
            <a:r>
              <a:rPr lang="en-US" dirty="0"/>
              <a:t>• Like C++, JAVA provides most of the object oriented features </a:t>
            </a:r>
          </a:p>
          <a:p>
            <a:r>
              <a:rPr lang="en-US" dirty="0"/>
              <a:t>• JAVA is pure OOPS Language. (while C++ is semi object oriented).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501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69AC8-1FC7-B029-5E79-782A19C4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3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8731E-561D-8562-D1C2-D774F41E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92BEF-481E-0000-435F-0CD56C68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8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81E9D-41DF-AFFC-FE68-32A3610B6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13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479C4-38A1-256D-1463-851F7AB7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23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C6D25-6548-4131-FFDF-E3AD7723F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7C13C8-C859-5F78-7D50-A485FB41FCB5}"/>
              </a:ext>
            </a:extLst>
          </p:cNvPr>
          <p:cNvSpPr txBox="1"/>
          <p:nvPr/>
        </p:nvSpPr>
        <p:spPr>
          <a:xfrm>
            <a:off x="507670" y="2004399"/>
            <a:ext cx="9372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Design an applet to perform all arithmetic operations and display the result by using labels. textboxes and buttons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0193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D5D2-BA89-216A-7B92-2F339C5CA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F8BD8-6222-A0E4-74CB-656C3DC50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62" t="15065" r="33474" b="8889"/>
          <a:stretch/>
        </p:blipFill>
        <p:spPr>
          <a:xfrm>
            <a:off x="142504" y="106877"/>
            <a:ext cx="5332021" cy="6504573"/>
          </a:xfrm>
          <a:prstGeom prst="rect">
            <a:avLst/>
          </a:prstGeom>
        </p:spPr>
      </p:pic>
      <p:pic>
        <p:nvPicPr>
          <p:cNvPr id="3074" name="Picture 2" descr="Free Printable Chess Board Templates | Just Family Fun">
            <a:extLst>
              <a:ext uri="{FF2B5EF4-FFF2-40B4-BE49-F238E27FC236}">
                <a16:creationId xmlns:a16="http://schemas.microsoft.com/office/drawing/2014/main" id="{82012253-E870-C938-1287-FBDC75051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1409700"/>
            <a:ext cx="5715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750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B2488-0CFE-DF07-D7C3-1B1CC2B1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1BE88-6776-9A9A-2F5B-D786EE8E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08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F92BD-DE67-8C62-FEC3-59EE4EE5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990C3-92B2-3AEB-AC5B-AAF0E00E0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26" r="31579"/>
          <a:stretch/>
        </p:blipFill>
        <p:spPr>
          <a:xfrm>
            <a:off x="2486526" y="112295"/>
            <a:ext cx="6047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7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85D4-3C31-BD02-C285-F3484D1B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 descr="PPT - Chapter 6 Managing Input/Output Files PowerPoint Presentation, free  download - ID:3756245">
            <a:extLst>
              <a:ext uri="{FF2B5EF4-FFF2-40B4-BE49-F238E27FC236}">
                <a16:creationId xmlns:a16="http://schemas.microsoft.com/office/drawing/2014/main" id="{E1D062A7-831A-804B-2447-B8924925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561" y="724395"/>
            <a:ext cx="12718473" cy="4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A0B0DE-1DEE-8A0B-08AC-85CAFCB8B0A3}"/>
              </a:ext>
            </a:extLst>
          </p:cNvPr>
          <p:cNvSpPr txBox="1"/>
          <p:nvPr/>
        </p:nvSpPr>
        <p:spPr>
          <a:xfrm>
            <a:off x="2129641" y="4797631"/>
            <a:ext cx="7932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u="sng" dirty="0">
                <a:solidFill>
                  <a:schemeClr val="bg1"/>
                </a:solidFill>
              </a:rPr>
              <a:t>Weightage – 08 Marks</a:t>
            </a:r>
          </a:p>
        </p:txBody>
      </p:sp>
    </p:spTree>
    <p:extLst>
      <p:ext uri="{BB962C8B-B14F-4D97-AF65-F5344CB8AC3E}">
        <p14:creationId xmlns:p14="http://schemas.microsoft.com/office/powerpoint/2010/main" val="236090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A25F-7360-CED4-AE1F-CE074387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D409-ED2E-9F46-22FD-B84D05BA7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79" y="1127482"/>
            <a:ext cx="11604777" cy="4603036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3 .Dynamic</a:t>
            </a:r>
          </a:p>
          <a:p>
            <a:r>
              <a:rPr lang="en-US" dirty="0"/>
              <a:t> • JAVA programs carry with them substantial amounts of run-time type information that is used to verify and resolve accesses to objects at run time </a:t>
            </a:r>
          </a:p>
          <a:p>
            <a:r>
              <a:rPr lang="en-US" b="1" u="sng" dirty="0"/>
              <a:t>4.Distributed </a:t>
            </a:r>
          </a:p>
          <a:p>
            <a:r>
              <a:rPr lang="en-US" dirty="0"/>
              <a:t>• JAVA was designed with the distributed environment</a:t>
            </a:r>
          </a:p>
          <a:p>
            <a:r>
              <a:rPr lang="en-US" dirty="0"/>
              <a:t>• JAVA can be transmit, run over internet</a:t>
            </a:r>
          </a:p>
          <a:p>
            <a:r>
              <a:rPr lang="en-US" b="1" u="sng" dirty="0"/>
              <a:t>5.Platform Independent </a:t>
            </a:r>
          </a:p>
          <a:p>
            <a:r>
              <a:rPr lang="en-US" dirty="0"/>
              <a:t>Java has implemented ‘write once run anywhere’ known as platform independent strategy.</a:t>
            </a:r>
          </a:p>
          <a:p>
            <a:r>
              <a:rPr lang="en-US" dirty="0"/>
              <a:t>Program written on one platform can run on another platform.</a:t>
            </a:r>
          </a:p>
          <a:p>
            <a:r>
              <a:rPr lang="en-US" dirty="0"/>
              <a:t>Changes and upgradation in operating system does not affect program at run.</a:t>
            </a:r>
          </a:p>
          <a:p>
            <a:r>
              <a:rPr lang="en-US" b="1" u="sng" dirty="0"/>
              <a:t>6.High Performance</a:t>
            </a:r>
          </a:p>
          <a:p>
            <a:r>
              <a:rPr lang="en-US" dirty="0"/>
              <a:t> JAVA is an interpreted language, so it will never be as fast as a compiled language like C or C++. But, JAVA enables high performance with the use of just-in-time compiler</a:t>
            </a:r>
          </a:p>
        </p:txBody>
      </p:sp>
    </p:spTree>
    <p:extLst>
      <p:ext uri="{BB962C8B-B14F-4D97-AF65-F5344CB8AC3E}">
        <p14:creationId xmlns:p14="http://schemas.microsoft.com/office/powerpoint/2010/main" val="25357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BA518-F36A-D767-FB25-269E3350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7DEF7-D599-78D4-A458-106C6D243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28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DFA4-24CD-35AC-7C7A-168B85B4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2341B-FF60-E435-615F-F3D1632E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205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9D92-3C55-1197-6EEC-3460C467D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11396-7CAE-BED6-9E4B-7ECF14BB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62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CAA5-289D-AE18-3DED-C743B3FE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A2656-0BEF-AF72-817F-36E966DA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0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EBA3-CB69-0B8E-C1B1-D2C53B67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B7982-B515-7FDE-8CD5-E18E5E24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45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85A4-F185-6521-B367-94C85CA66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58306C-CB29-BC52-EA73-FBCA5E735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53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A61A-8E34-ADE8-92A9-BF575257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DD30C-4910-86BC-57DB-B047BD45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5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34A8-F176-4116-9E2E-199549CD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063B3-8C8D-7FDD-D2DB-68103769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05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2433-F39B-E8A7-EF89-09224801D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58B733-02F6-5813-0E13-FE1A272A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27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9AAD-75A9-B889-DFA3-445D8BAA1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9281AA-5773-C0D1-DC1A-CF72788DB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0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3D49C-086B-E2AE-5A35-B353F75BA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C999-F700-AF56-C1CA-4D89546CD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28FBF-9042-13BA-3847-AFCC7F8D5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9" t="18413" r="23750" b="8889"/>
          <a:stretch/>
        </p:blipFill>
        <p:spPr>
          <a:xfrm>
            <a:off x="473107" y="113133"/>
            <a:ext cx="10968622" cy="66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4DE1-A3D3-F798-EAD5-EAAB7181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F6A715-E3D5-F949-C457-080139300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81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3AA7-CACE-291D-3E75-9E13C9C66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1F545-4BA5-EC3F-28E1-654D1B36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919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18EA-930E-8796-FA5B-00CE55F70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EAF0A97-0448-82AB-B6A6-F53698A01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59657"/>
              </p:ext>
            </p:extLst>
          </p:nvPr>
        </p:nvGraphicFramePr>
        <p:xfrm>
          <a:off x="336884" y="240047"/>
          <a:ext cx="10651957" cy="6802438"/>
        </p:xfrm>
        <a:graphic>
          <a:graphicData uri="http://schemas.openxmlformats.org/drawingml/2006/table">
            <a:tbl>
              <a:tblPr/>
              <a:tblGrid>
                <a:gridCol w="2093757">
                  <a:extLst>
                    <a:ext uri="{9D8B030D-6E8A-4147-A177-3AD203B41FA5}">
                      <a16:colId xmlns:a16="http://schemas.microsoft.com/office/drawing/2014/main" val="420469009"/>
                    </a:ext>
                  </a:extLst>
                </a:gridCol>
                <a:gridCol w="2093757">
                  <a:extLst>
                    <a:ext uri="{9D8B030D-6E8A-4147-A177-3AD203B41FA5}">
                      <a16:colId xmlns:a16="http://schemas.microsoft.com/office/drawing/2014/main" val="2823216144"/>
                    </a:ext>
                  </a:extLst>
                </a:gridCol>
                <a:gridCol w="6464443">
                  <a:extLst>
                    <a:ext uri="{9D8B030D-6E8A-4147-A177-3AD203B41FA5}">
                      <a16:colId xmlns:a16="http://schemas.microsoft.com/office/drawing/2014/main" val="2965168011"/>
                    </a:ext>
                  </a:extLst>
                </a:gridCol>
              </a:tblGrid>
              <a:tr h="286200">
                <a:tc>
                  <a:txBody>
                    <a:bodyPr/>
                    <a:lstStyle/>
                    <a:p>
                      <a:pPr algn="l" fontAlgn="t"/>
                      <a:r>
                        <a:rPr lang="en-IN" sz="400">
                          <a:solidFill>
                            <a:srgbClr val="000000"/>
                          </a:solidFill>
                          <a:effectLst/>
                          <a:highlight>
                            <a:srgbClr val="C7CCBE"/>
                          </a:highlight>
                          <a:latin typeface="times new roman" panose="02020603050405020304" pitchFamily="18" charset="0"/>
                        </a:rPr>
                        <a:t>Aspect</a:t>
                      </a:r>
                    </a:p>
                  </a:txBody>
                  <a:tcPr marL="18564" marR="18564" marT="18564" marB="18564">
                    <a:lnL w="6350" cap="flat" cmpd="sng" algn="ctr">
                      <a:solidFill>
                        <a:srgbClr val="D00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0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400">
                          <a:solidFill>
                            <a:srgbClr val="000000"/>
                          </a:solidFill>
                          <a:effectLst/>
                          <a:highlight>
                            <a:srgbClr val="C7CCBE"/>
                          </a:highlight>
                          <a:latin typeface="times new roman" panose="02020603050405020304" pitchFamily="18" charset="0"/>
                        </a:rPr>
                        <a:t>Character Streams</a:t>
                      </a:r>
                    </a:p>
                  </a:txBody>
                  <a:tcPr marL="18564" marR="18564" marT="18564" marB="18564">
                    <a:lnL w="6350" cap="flat" cmpd="sng" algn="ctr">
                      <a:solidFill>
                        <a:srgbClr val="D00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0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400" dirty="0">
                          <a:solidFill>
                            <a:srgbClr val="000000"/>
                          </a:solidFill>
                          <a:effectLst/>
                          <a:highlight>
                            <a:srgbClr val="C7CCBE"/>
                          </a:highlight>
                          <a:latin typeface="times new roman" panose="02020603050405020304" pitchFamily="18" charset="0"/>
                        </a:rPr>
                        <a:t>Byte Streams</a:t>
                      </a:r>
                    </a:p>
                  </a:txBody>
                  <a:tcPr marL="18564" marR="18564" marT="18564" marB="18564">
                    <a:lnL w="6350" cap="flat" cmpd="sng" algn="ctr">
                      <a:solidFill>
                        <a:srgbClr val="D00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0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6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69416"/>
                  </a:ext>
                </a:extLst>
              </a:tr>
              <a:tr h="377452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Data Handling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Handle character-based data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Handle raw binary data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458079"/>
                  </a:ext>
                </a:extLst>
              </a:tr>
              <a:tr h="713427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Representation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Classes end with "Reader" or "Writer"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Classes end with "InputStream" or "OutputStream"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60461"/>
                  </a:ext>
                </a:extLst>
              </a:tr>
              <a:tr h="489444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Suitable for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Textual data, strings, human-readable info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Non-textual data, binary files, multimedia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49749"/>
                  </a:ext>
                </a:extLst>
              </a:tr>
              <a:tr h="377452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Character Encoding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Automatic encoding and decoding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No encoding or decoding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784171"/>
                  </a:ext>
                </a:extLst>
              </a:tr>
              <a:tr h="377452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Text vs non-Text data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Text-based data, strings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Binary data, images, audio, video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679513"/>
                  </a:ext>
                </a:extLst>
              </a:tr>
              <a:tr h="489444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Performance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Additional conversion may impact performance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Efficient for handling large binary data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233691"/>
                  </a:ext>
                </a:extLst>
              </a:tr>
              <a:tr h="489444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Handle Large Text Files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May impact performance due to encoding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Efficient, no encoding overhead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2350721"/>
                  </a:ext>
                </a:extLst>
              </a:tr>
              <a:tr h="601435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String Operations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Convenient methods for string operations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Not specifically designed for string operations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835268"/>
                  </a:ext>
                </a:extLst>
              </a:tr>
              <a:tr h="377452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Convenience Methods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Higher-level abstractions for text data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Low-level interface for byte data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611630"/>
                  </a:ext>
                </a:extLst>
              </a:tr>
              <a:tr h="489444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Reading Line by Line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Convenient methods for reading lines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Byte-oriented, no built-in line-reading methods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469038"/>
                  </a:ext>
                </a:extLst>
              </a:tr>
              <a:tr h="265461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File Handling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Read/write text files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Read/write binary files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114216"/>
                  </a:ext>
                </a:extLst>
              </a:tr>
              <a:tr h="377452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Network Communication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Sending/receiving text data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Sending/receiving binary data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553695"/>
                  </a:ext>
                </a:extLst>
              </a:tr>
              <a:tr h="601435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Handling Images/Audio/Video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Not designed for handling binary data directly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Suitable for handling binary multimedia data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11361"/>
                  </a:ext>
                </a:extLst>
              </a:tr>
              <a:tr h="489444"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Text Encoding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IN" sz="40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Supports various character encodings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400" dirty="0">
                          <a:solidFill>
                            <a:srgbClr val="333333"/>
                          </a:solidFill>
                          <a:effectLst/>
                          <a:latin typeface="inter-regular"/>
                        </a:rPr>
                        <a:t>No specific text encoding support</a:t>
                      </a:r>
                    </a:p>
                  </a:txBody>
                  <a:tcPr marL="12376" marR="12376" marT="12376" marB="1237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704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194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C840-AB24-EAD5-3B56-437E1743E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29" y="2165266"/>
            <a:ext cx="10353762" cy="3998027"/>
          </a:xfrm>
        </p:spPr>
        <p:txBody>
          <a:bodyPr>
            <a:noAutofit/>
          </a:bodyPr>
          <a:lstStyle/>
          <a:p>
            <a:r>
              <a:rPr lang="en-IN" sz="9600" b="1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9090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EBEC-CE67-6760-49FC-25C9C58A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Question 2 : Define Class &amp; Object(2marks</a:t>
            </a:r>
            <a:r>
              <a:rPr lang="en-IN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9DC5F-19A1-DBAF-EB5F-79E3BD82F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Class</a:t>
            </a:r>
            <a:r>
              <a:rPr lang="en-IN" dirty="0"/>
              <a:t> – A class is a group of object that has common properties .It is blueprint from which object is created.</a:t>
            </a:r>
          </a:p>
          <a:p>
            <a:r>
              <a:rPr lang="en-IN" dirty="0"/>
              <a:t> A class is a way of grouping objects having similar </a:t>
            </a:r>
            <a:r>
              <a:rPr lang="en-IN" dirty="0" err="1"/>
              <a:t>charachtertics</a:t>
            </a:r>
            <a:r>
              <a:rPr lang="en-IN" dirty="0"/>
              <a:t>. It is user defined data types which represents a group of similar objects.</a:t>
            </a:r>
          </a:p>
          <a:p>
            <a:r>
              <a:rPr lang="en-IN" dirty="0"/>
              <a:t>Syntax</a:t>
            </a:r>
          </a:p>
          <a:p>
            <a:r>
              <a:rPr lang="en-IN" dirty="0"/>
              <a:t>Class </a:t>
            </a:r>
            <a:r>
              <a:rPr lang="en-IN" dirty="0" err="1"/>
              <a:t>Classname</a:t>
            </a:r>
            <a:endParaRPr lang="en-IN" dirty="0"/>
          </a:p>
          <a:p>
            <a:r>
              <a:rPr lang="en-IN" dirty="0"/>
              <a:t>{</a:t>
            </a:r>
          </a:p>
          <a:p>
            <a:r>
              <a:rPr lang="en-IN" dirty="0"/>
              <a:t>//</a:t>
            </a:r>
            <a:r>
              <a:rPr lang="en-IN" dirty="0" err="1"/>
              <a:t>datamembers</a:t>
            </a:r>
            <a:r>
              <a:rPr lang="en-IN" dirty="0"/>
              <a:t>;</a:t>
            </a:r>
          </a:p>
          <a:p>
            <a:r>
              <a:rPr lang="en-IN" dirty="0"/>
              <a:t>//methods</a:t>
            </a:r>
          </a:p>
          <a:p>
            <a:r>
              <a:rPr lang="en-I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459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ACA06-87C3-6475-D1FB-AECE3993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247FE-3D9E-0CF5-9E38-C5EB03AC7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Object </a:t>
            </a:r>
            <a:endParaRPr lang="en-IN" dirty="0"/>
          </a:p>
          <a:p>
            <a:r>
              <a:rPr lang="en-IN" dirty="0"/>
              <a:t>Object is instance of class . They are basic runtime </a:t>
            </a:r>
            <a:r>
              <a:rPr lang="en-IN" dirty="0" err="1"/>
              <a:t>entites</a:t>
            </a:r>
            <a:r>
              <a:rPr lang="en-IN" dirty="0"/>
              <a:t> .</a:t>
            </a:r>
          </a:p>
          <a:p>
            <a:r>
              <a:rPr lang="en-IN" dirty="0"/>
              <a:t>A any real world object can be treated as object in java/</a:t>
            </a:r>
            <a:r>
              <a:rPr lang="en-IN" dirty="0" err="1"/>
              <a:t>oop</a:t>
            </a:r>
            <a:r>
              <a:rPr lang="en-IN" dirty="0"/>
              <a:t>/such as </a:t>
            </a:r>
            <a:r>
              <a:rPr lang="en-IN" dirty="0" err="1"/>
              <a:t>person,car</a:t>
            </a:r>
            <a:r>
              <a:rPr lang="en-IN" dirty="0"/>
              <a:t>…</a:t>
            </a:r>
          </a:p>
          <a:p>
            <a:r>
              <a:rPr lang="en-IN" dirty="0"/>
              <a:t>An entity has state and behaviours is known as object.</a:t>
            </a:r>
          </a:p>
          <a:p>
            <a:endParaRPr lang="en-IN" dirty="0"/>
          </a:p>
          <a:p>
            <a:r>
              <a:rPr lang="en-IN" dirty="0"/>
              <a:t>Syntax for creating object</a:t>
            </a:r>
          </a:p>
          <a:p>
            <a:r>
              <a:rPr lang="en-IN" dirty="0" err="1"/>
              <a:t>Classname</a:t>
            </a:r>
            <a:r>
              <a:rPr lang="en-IN" dirty="0"/>
              <a:t> </a:t>
            </a:r>
            <a:r>
              <a:rPr lang="en-IN" dirty="0" err="1"/>
              <a:t>objectname</a:t>
            </a:r>
            <a:r>
              <a:rPr lang="en-IN" dirty="0"/>
              <a:t>= new </a:t>
            </a:r>
            <a:r>
              <a:rPr lang="en-IN" dirty="0" err="1"/>
              <a:t>classname</a:t>
            </a:r>
            <a:r>
              <a:rPr lang="en-IN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05825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F8BC-B479-F2FD-4073-8322DE60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Question 3 : Type casting in Java(imp-4m)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B872-36D6-51C7-8991-2A8D7D563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1. The process of converting one data type to another is called casting or type casting. </a:t>
            </a:r>
          </a:p>
          <a:p>
            <a:r>
              <a:rPr lang="en-US" dirty="0"/>
              <a:t>2. If the two types are compatible, then java will perform the conversion automatically. </a:t>
            </a:r>
          </a:p>
          <a:p>
            <a:r>
              <a:rPr lang="en-US" dirty="0"/>
              <a:t>3. It is possible to assign an int value to long variable. </a:t>
            </a:r>
          </a:p>
          <a:p>
            <a:r>
              <a:rPr lang="en-US" dirty="0"/>
              <a:t>4. However, if the two types of variables are not compatible, the type conversions are not implicitly allowed, hence the need for type casting</a:t>
            </a:r>
          </a:p>
          <a:p>
            <a:r>
              <a:rPr lang="en-US" dirty="0"/>
              <a:t>There are two types of conversion: 1.Implicit type-casting</a:t>
            </a:r>
          </a:p>
          <a:p>
            <a:r>
              <a:rPr lang="en-US" dirty="0"/>
              <a:t>                                                          2.Explicit type-casting: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410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A387-CEC0-514F-A39B-E42C215A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FBFC-CCA9-6390-9C54-48CFF8938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Implicit type-casting: </a:t>
            </a:r>
          </a:p>
          <a:p>
            <a:r>
              <a:rPr lang="en-US" dirty="0"/>
              <a:t>Implicit type-casting performed by the compiler automatically; if there will be no loss of precision. </a:t>
            </a:r>
          </a:p>
          <a:p>
            <a:r>
              <a:rPr lang="en-US" dirty="0"/>
              <a:t>Example: int </a:t>
            </a:r>
            <a:r>
              <a:rPr lang="en-US" dirty="0" err="1"/>
              <a:t>i</a:t>
            </a:r>
            <a:r>
              <a:rPr lang="en-US" dirty="0"/>
              <a:t> = 3;</a:t>
            </a:r>
          </a:p>
          <a:p>
            <a:r>
              <a:rPr lang="en-US" dirty="0"/>
              <a:t>                 double f; </a:t>
            </a:r>
          </a:p>
          <a:p>
            <a:r>
              <a:rPr lang="en-US" dirty="0"/>
              <a:t>                  f = </a:t>
            </a:r>
            <a:r>
              <a:rPr lang="en-US" dirty="0" err="1"/>
              <a:t>i</a:t>
            </a:r>
            <a:r>
              <a:rPr lang="en-US" dirty="0"/>
              <a:t>;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49BE12-77B6-713F-97D6-DFF91705D3FC}"/>
              </a:ext>
            </a:extLst>
          </p:cNvPr>
          <p:cNvSpPr/>
          <p:nvPr/>
        </p:nvSpPr>
        <p:spPr>
          <a:xfrm>
            <a:off x="5334000" y="4980214"/>
            <a:ext cx="2710543" cy="1621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output: f = 3.0</a:t>
            </a:r>
          </a:p>
        </p:txBody>
      </p:sp>
    </p:spTree>
    <p:extLst>
      <p:ext uri="{BB962C8B-B14F-4D97-AF65-F5344CB8AC3E}">
        <p14:creationId xmlns:p14="http://schemas.microsoft.com/office/powerpoint/2010/main" val="3747757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139</TotalTime>
  <Words>1182</Words>
  <Application>Microsoft Office PowerPoint</Application>
  <PresentationFormat>Widescreen</PresentationFormat>
  <Paragraphs>161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Calisto MT</vt:lpstr>
      <vt:lpstr>Google Sans</vt:lpstr>
      <vt:lpstr>inter-regular</vt:lpstr>
      <vt:lpstr>times new roman</vt:lpstr>
      <vt:lpstr>Wingdings 2</vt:lpstr>
      <vt:lpstr>Slate</vt:lpstr>
      <vt:lpstr>PowerPoint Presentation</vt:lpstr>
      <vt:lpstr> </vt:lpstr>
      <vt:lpstr>Question1- Explain Any four Features of Java .(4) Or List any eight Features of Java(2M)</vt:lpstr>
      <vt:lpstr>PowerPoint Presentation</vt:lpstr>
      <vt:lpstr>PowerPoint Presentation</vt:lpstr>
      <vt:lpstr>Question 2 : Define Class &amp; Object(2marks)</vt:lpstr>
      <vt:lpstr>PowerPoint Presentation</vt:lpstr>
      <vt:lpstr>Question 3 : Type casting in Java(imp-4m)</vt:lpstr>
      <vt:lpstr>PowerPoint Presentation</vt:lpstr>
      <vt:lpstr>PowerPoint Presentation</vt:lpstr>
      <vt:lpstr>PowerPoint Presentation</vt:lpstr>
      <vt:lpstr>Question4 - Primitive Data types and its sizes.(4marks)</vt:lpstr>
      <vt:lpstr>Question5. Scope of Variable</vt:lpstr>
      <vt:lpstr>Operators</vt:lpstr>
      <vt:lpstr>Decesion making and looping </vt:lpstr>
      <vt:lpstr>Define a class employee with data members ‘empid’, ‘name’ and ‘salary’. Accept data for three objects and display it.</vt:lpstr>
      <vt:lpstr>Output </vt:lpstr>
      <vt:lpstr>Armstrong no .</vt:lpstr>
      <vt:lpstr>Prime no </vt:lpstr>
      <vt:lpstr>Expected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Pranjal Save</dc:creator>
  <cp:lastModifiedBy>Pranjal Save</cp:lastModifiedBy>
  <cp:revision>1</cp:revision>
  <dcterms:created xsi:type="dcterms:W3CDTF">2024-04-30T08:45:41Z</dcterms:created>
  <dcterms:modified xsi:type="dcterms:W3CDTF">2024-04-30T11:27:58Z</dcterms:modified>
</cp:coreProperties>
</file>